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769" r:id="rId3"/>
    <p:sldId id="257" r:id="rId4"/>
    <p:sldId id="724" r:id="rId5"/>
    <p:sldId id="768" r:id="rId6"/>
    <p:sldId id="260" r:id="rId7"/>
    <p:sldId id="262" r:id="rId8"/>
    <p:sldId id="261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 Pasovski" initials="VP" lastIdx="2" clrIdx="0">
    <p:extLst>
      <p:ext uri="{19B8F6BF-5375-455C-9EA6-DF929625EA0E}">
        <p15:presenceInfo xmlns:p15="http://schemas.microsoft.com/office/powerpoint/2012/main" userId="161e817e7f6cc3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B395A-CAB8-4014-9ABC-AFABE3BE271A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91C9-BCFD-493D-9360-46BDC0559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2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E4CC-23D9-489C-8FE1-42B987DD0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080622"/>
            <a:ext cx="8915399" cy="2696760"/>
          </a:xfrm>
        </p:spPr>
        <p:txBody>
          <a:bodyPr>
            <a:normAutofit/>
          </a:bodyPr>
          <a:lstStyle/>
          <a:p>
            <a:r>
              <a:rPr lang="en-GB" sz="2800" dirty="0"/>
              <a:t>Evaluation of carotid intima-media thickness in systemic</a:t>
            </a:r>
            <a:r>
              <a:rPr lang="sr-Latn-RS" sz="2800" dirty="0"/>
              <a:t> </a:t>
            </a:r>
            <a:r>
              <a:rPr lang="en-GB" sz="2800" dirty="0"/>
              <a:t>rheumatic disease patients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F8E65-27FE-4FB2-B1B6-CD51AF601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247896"/>
            <a:ext cx="8915399" cy="1463623"/>
          </a:xfrm>
        </p:spPr>
        <p:txBody>
          <a:bodyPr>
            <a:normAutofit fontScale="92500"/>
          </a:bodyPr>
          <a:lstStyle/>
          <a:p>
            <a:endParaRPr lang="sr-Latn-RS" dirty="0"/>
          </a:p>
          <a:p>
            <a:pPr algn="ctr"/>
            <a:r>
              <a:rPr lang="sr-Latn-RS" dirty="0"/>
              <a:t>Viktor Pasovski, Gorica Ristić, Dragana Veljančić, Toplica Lepić, Ranko Raičević</a:t>
            </a:r>
          </a:p>
          <a:p>
            <a:pPr algn="ctr"/>
            <a:r>
              <a:rPr lang="en-US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Department of </a:t>
            </a:r>
            <a:r>
              <a:rPr lang="sr-Latn-RS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Neurolog</a:t>
            </a:r>
            <a:r>
              <a:rPr lang="en-US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y, </a:t>
            </a:r>
            <a:r>
              <a:rPr lang="en-GB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Department of Rheumatology and Clinical Immunology</a:t>
            </a:r>
            <a:r>
              <a:rPr lang="sr-Latn-RS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,                   </a:t>
            </a:r>
            <a:r>
              <a:rPr lang="sr-Latn-CS" alt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Military Medical Academy, Belgrade, Serbia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98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91B44F7C-2FCE-485D-8755-5F7EC785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01" y="455434"/>
            <a:ext cx="8911687" cy="1280890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solidFill>
                  <a:schemeClr val="tx2"/>
                </a:solidFill>
              </a:rPr>
              <a:t>Conclusions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158C3CA8-E106-4A0B-83CB-BDF190B28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902781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/>
              <a:t> </a:t>
            </a:r>
            <a:endParaRPr lang="en-US" altLang="en-US" dirty="0"/>
          </a:p>
          <a:p>
            <a:r>
              <a:rPr lang="en-GB" altLang="en-US" dirty="0"/>
              <a:t>Despite a favourable risk profile, our female RA patients had significantly enlarged carotid IMT than controls. </a:t>
            </a:r>
            <a:endParaRPr lang="sr-Latn-RS" altLang="en-US" dirty="0"/>
          </a:p>
          <a:p>
            <a:endParaRPr lang="en-GB" altLang="en-US" dirty="0"/>
          </a:p>
          <a:p>
            <a:r>
              <a:rPr lang="en-GB" altLang="en-US" dirty="0"/>
              <a:t>RA itself was an independent risk factor for increased IMT</a:t>
            </a:r>
            <a:endParaRPr lang="sr-Latn-RS" altLang="en-US" dirty="0"/>
          </a:p>
          <a:p>
            <a:endParaRPr lang="en-GB" altLang="en-US" dirty="0"/>
          </a:p>
          <a:p>
            <a:r>
              <a:rPr lang="en-GB" altLang="en-US" dirty="0"/>
              <a:t>Impact of chronic inflammation on atherosclerosis was confirmed by negative correlation of IMT and duration of anti-inflammatory treatment.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D277DA-3485-48EB-A63C-913457755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3" y="377069"/>
            <a:ext cx="7439487" cy="3079602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25400"/>
            <a:bevelB w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883F3-70B9-48AB-9271-AF0272D42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2854">
            <a:off x="1090503" y="3732687"/>
            <a:ext cx="9489411" cy="936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572BD-1A6B-48C3-A3A2-9631F8156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0194">
            <a:off x="6096000" y="603346"/>
            <a:ext cx="5860409" cy="3520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AB0762-B124-427E-A0BB-8A2640BEB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827" y="2544130"/>
            <a:ext cx="9163050" cy="4021195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A437F7-6956-47E2-8198-4121A2553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60" y="3150824"/>
            <a:ext cx="6810375" cy="210018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9B937F-28AE-4788-A83F-143F5D7DF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90694">
            <a:off x="3136036" y="2454310"/>
            <a:ext cx="6734866" cy="39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B64E30-23A7-4CE5-92AF-AB9E8E2A3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037" y="1265642"/>
            <a:ext cx="9030642" cy="5439958"/>
          </a:xfrm>
        </p:spPr>
        <p:txBody>
          <a:bodyPr>
            <a:normAutofit/>
          </a:bodyPr>
          <a:lstStyle/>
          <a:p>
            <a:r>
              <a:rPr lang="sr-Latn-RS" dirty="0"/>
              <a:t>i</a:t>
            </a:r>
            <a:r>
              <a:rPr lang="en-GB" dirty="0" err="1"/>
              <a:t>ntima</a:t>
            </a:r>
            <a:r>
              <a:rPr lang="en-GB" dirty="0"/>
              <a:t>-media thickness (IMT) is a well-established</a:t>
            </a:r>
            <a:r>
              <a:rPr lang="sr-Latn-RS"/>
              <a:t> marker </a:t>
            </a:r>
            <a:r>
              <a:rPr lang="sr-Latn-RS" dirty="0"/>
              <a:t>of atherosclerosis and</a:t>
            </a:r>
            <a:r>
              <a:rPr lang="en-GB" dirty="0"/>
              <a:t> cardiovascular outcomes in clinical trials</a:t>
            </a:r>
            <a:r>
              <a:rPr lang="sr-Latn-RS" dirty="0"/>
              <a:t>,</a:t>
            </a:r>
            <a:r>
              <a:rPr lang="en-GB" dirty="0"/>
              <a:t> evaluating the</a:t>
            </a:r>
            <a:r>
              <a:rPr lang="sr-Latn-RS" dirty="0"/>
              <a:t> </a:t>
            </a:r>
            <a:r>
              <a:rPr lang="en-GB" dirty="0"/>
              <a:t>efficacy of cardiovascular risk factor modification</a:t>
            </a:r>
            <a:endParaRPr lang="sr-Latn-RS" dirty="0"/>
          </a:p>
          <a:p>
            <a:endParaRPr lang="sr-Latn-RS" dirty="0"/>
          </a:p>
          <a:p>
            <a:r>
              <a:rPr lang="en-GB" dirty="0"/>
              <a:t>Carotid</a:t>
            </a:r>
            <a:r>
              <a:rPr lang="sr-Latn-RS" dirty="0"/>
              <a:t> </a:t>
            </a:r>
            <a:r>
              <a:rPr lang="en-GB" dirty="0"/>
              <a:t>artery plaque further adds to the cardiovascular risk assessment </a:t>
            </a:r>
            <a:endParaRPr lang="sr-Latn-RS" dirty="0"/>
          </a:p>
          <a:p>
            <a:endParaRPr lang="sr-Latn-RS" dirty="0"/>
          </a:p>
          <a:p>
            <a:r>
              <a:rPr lang="en-US" altLang="en-US" dirty="0"/>
              <a:t>Several authors evaluated carotid IMT regarding the presence of atherosclerotic risk factors. Impact of </a:t>
            </a:r>
            <a:r>
              <a:rPr lang="sr-Latn-RS" altLang="en-US" dirty="0"/>
              <a:t>inflammatory factors and </a:t>
            </a:r>
            <a:r>
              <a:rPr lang="en-US" altLang="en-US" dirty="0"/>
              <a:t>anti-inflammatory treatment on carotid IMT was addressed only in some studies and just one analyzed the influence of the treatment duration.</a:t>
            </a:r>
            <a:endParaRPr lang="sr-Latn-RS" altLang="en-US" dirty="0"/>
          </a:p>
          <a:p>
            <a:endParaRPr lang="sr-Latn-RS" altLang="en-US" dirty="0"/>
          </a:p>
          <a:p>
            <a:r>
              <a:rPr lang="en-US" altLang="en-US" dirty="0"/>
              <a:t>Study  intention was to determine factors associated with increased intima-media thickness (IMT) and potential cardiovascular risk of rheumatoid arthritis (RA) patients. Carotid IMT of the carotid arteries is a marker of subclinical atherosclerosis.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91461-BAF6-4FA0-A836-AD5EFB7BEF85}"/>
              </a:ext>
            </a:extLst>
          </p:cNvPr>
          <p:cNvSpPr txBox="1"/>
          <p:nvPr/>
        </p:nvSpPr>
        <p:spPr>
          <a:xfrm>
            <a:off x="1464816" y="6519446"/>
            <a:ext cx="93748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dirty="0">
                <a:solidFill>
                  <a:srgbClr val="000000"/>
                </a:solidFill>
                <a:effectLst/>
              </a:rPr>
              <a:t>Martín-Martínez MA, González-</a:t>
            </a:r>
            <a:r>
              <a:rPr lang="en-GB" sz="1000" b="0" i="0" dirty="0" err="1">
                <a:solidFill>
                  <a:srgbClr val="000000"/>
                </a:solidFill>
                <a:effectLst/>
              </a:rPr>
              <a:t>Juanatey</a:t>
            </a:r>
            <a:r>
              <a:rPr lang="en-GB" sz="1000" b="0" i="0" dirty="0">
                <a:solidFill>
                  <a:srgbClr val="000000"/>
                </a:solidFill>
                <a:effectLst/>
              </a:rPr>
              <a:t> C, </a:t>
            </a:r>
            <a:r>
              <a:rPr lang="en-GB" sz="1000" b="0" i="0" dirty="0" err="1">
                <a:solidFill>
                  <a:srgbClr val="000000"/>
                </a:solidFill>
                <a:effectLst/>
              </a:rPr>
              <a:t>Castañeda</a:t>
            </a:r>
            <a:r>
              <a:rPr lang="en-GB" sz="1000" b="0" i="0" dirty="0">
                <a:solidFill>
                  <a:srgbClr val="000000"/>
                </a:solidFill>
                <a:effectLst/>
              </a:rPr>
              <a:t> S, </a:t>
            </a:r>
            <a:r>
              <a:rPr lang="en-GB" sz="1000" b="0" i="0" dirty="0" err="1">
                <a:solidFill>
                  <a:srgbClr val="000000"/>
                </a:solidFill>
                <a:effectLst/>
              </a:rPr>
              <a:t>Llorca</a:t>
            </a:r>
            <a:r>
              <a:rPr lang="en-GB" sz="1000" b="0" i="0" dirty="0">
                <a:solidFill>
                  <a:srgbClr val="000000"/>
                </a:solidFill>
                <a:effectLst/>
              </a:rPr>
              <a:t> J, </a:t>
            </a:r>
            <a:r>
              <a:rPr lang="en-GB" sz="1000" b="0" i="0" dirty="0" err="1">
                <a:solidFill>
                  <a:srgbClr val="000000"/>
                </a:solidFill>
                <a:effectLst/>
              </a:rPr>
              <a:t>Ferraz</a:t>
            </a:r>
            <a:r>
              <a:rPr lang="en-GB" sz="1000" b="0" i="0" dirty="0">
                <a:solidFill>
                  <a:srgbClr val="000000"/>
                </a:solidFill>
                <a:effectLst/>
              </a:rPr>
              <a:t>-Amaro, Fernández-Gutiérrez B, et al. Recommendations for the management of cardiovascular risk in patients with rheumatoid</a:t>
            </a:r>
            <a:r>
              <a:rPr lang="sr-Latn-RS" sz="1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000" b="0" i="0" dirty="0">
                <a:solidFill>
                  <a:srgbClr val="000000"/>
                </a:solidFill>
                <a:effectLst/>
              </a:rPr>
              <a:t>arthritis: Scientific evidence and expert opinion. Semin Arthritis Rheum. 2014; 44: 1–8</a:t>
            </a:r>
            <a:r>
              <a:rPr lang="en-GB" sz="1000" dirty="0"/>
              <a:t> </a:t>
            </a:r>
            <a:br>
              <a:rPr lang="en-GB" sz="1000" dirty="0"/>
            </a:b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321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10">
            <a:extLst>
              <a:ext uri="{FF2B5EF4-FFF2-40B4-BE49-F238E27FC236}">
                <a16:creationId xmlns:a16="http://schemas.microsoft.com/office/drawing/2014/main" id="{EDA48412-1958-40E7-B211-747CC3C5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135314"/>
            <a:ext cx="399415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hpPlaceholderTitle">
            <a:extLst>
              <a:ext uri="{FF2B5EF4-FFF2-40B4-BE49-F238E27FC236}">
                <a16:creationId xmlns:a16="http://schemas.microsoft.com/office/drawing/2014/main" id="{393FB658-7457-4D14-8485-25166A0472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61329"/>
            <a:ext cx="8686800" cy="762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>
                <a:solidFill>
                  <a:schemeClr val="tx2"/>
                </a:solidFill>
              </a:rPr>
              <a:t>Methods – measurements of carotid IMT</a:t>
            </a:r>
            <a:endParaRPr lang="en-US" altLang="en-US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1510" name="Rectangle 7">
            <a:extLst>
              <a:ext uri="{FF2B5EF4-FFF2-40B4-BE49-F238E27FC236}">
                <a16:creationId xmlns:a16="http://schemas.microsoft.com/office/drawing/2014/main" id="{BBCF6827-94B0-4B1C-AA76-4C0D07034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629014"/>
            <a:ext cx="4267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dirty="0"/>
              <a:t>  </a:t>
            </a:r>
            <a:r>
              <a:rPr lang="en-US" altLang="en-US" sz="1000" dirty="0">
                <a:latin typeface="+mn-lt"/>
              </a:rPr>
              <a:t>Burke GL, Evans  GW,  Riley WA, at all. Stroke 1995; 26:386-91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32861-D7B1-49D0-99D1-4CAD12892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165061"/>
            <a:ext cx="4458036" cy="323161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B936C2-777E-4154-A031-9FFBF7BF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27756"/>
            <a:ext cx="9294181" cy="1532878"/>
          </a:xfrm>
        </p:spPr>
        <p:txBody>
          <a:bodyPr/>
          <a:lstStyle/>
          <a:p>
            <a:r>
              <a:rPr lang="en-GB" altLang="en-US" sz="1800" dirty="0">
                <a:latin typeface="+mn-lt"/>
              </a:rPr>
              <a:t>IMT was measured in both left and right carotid arteries in plaque-free sections at the levels of </a:t>
            </a:r>
            <a:r>
              <a:rPr lang="en-GB" altLang="en-US" sz="1800" dirty="0">
                <a:solidFill>
                  <a:srgbClr val="0033CC"/>
                </a:solidFill>
                <a:latin typeface="+mn-lt"/>
              </a:rPr>
              <a:t>CCA</a:t>
            </a:r>
            <a:r>
              <a:rPr lang="en-GB" altLang="en-US" sz="1800" dirty="0">
                <a:latin typeface="+mn-lt"/>
              </a:rPr>
              <a:t> (10 mm proximal to the dilatation of the carotid bulb), </a:t>
            </a:r>
            <a:r>
              <a:rPr lang="en-GB" altLang="en-US" sz="1800" dirty="0">
                <a:solidFill>
                  <a:srgbClr val="0033CC"/>
                </a:solidFill>
                <a:latin typeface="+mn-lt"/>
              </a:rPr>
              <a:t>the carotid </a:t>
            </a:r>
            <a:r>
              <a:rPr lang="en-GB" altLang="en-US" sz="1800" dirty="0">
                <a:latin typeface="+mn-lt"/>
              </a:rPr>
              <a:t>BF (10 mm proximal to the flow divider) and </a:t>
            </a:r>
            <a:r>
              <a:rPr lang="en-GB" altLang="en-US" sz="1800" dirty="0">
                <a:solidFill>
                  <a:srgbClr val="0033CC"/>
                </a:solidFill>
                <a:latin typeface="+mn-lt"/>
              </a:rPr>
              <a:t>the ICA </a:t>
            </a:r>
            <a:r>
              <a:rPr lang="en-GB" altLang="en-US" sz="1800" dirty="0">
                <a:latin typeface="+mn-lt"/>
              </a:rPr>
              <a:t>(10 mm distal to the flow divider), </a:t>
            </a:r>
            <a:r>
              <a:rPr lang="en-GB" altLang="en-US" sz="1800" b="1" dirty="0">
                <a:solidFill>
                  <a:srgbClr val="FF3300"/>
                </a:solidFill>
                <a:latin typeface="+mn-lt"/>
              </a:rPr>
              <a:t>according to the protocol used in the ARIC study (Atherosclerosis Risk in Communities).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810">
            <a:extLst>
              <a:ext uri="{FF2B5EF4-FFF2-40B4-BE49-F238E27FC236}">
                <a16:creationId xmlns:a16="http://schemas.microsoft.com/office/drawing/2014/main" id="{ECBF9B0B-AAC7-45E9-B73E-4E700683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6" y="3908426"/>
            <a:ext cx="32988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hpPlaceholderTitle">
            <a:extLst>
              <a:ext uri="{FF2B5EF4-FFF2-40B4-BE49-F238E27FC236}">
                <a16:creationId xmlns:a16="http://schemas.microsoft.com/office/drawing/2014/main" id="{9EB2CACD-B305-469D-A5FE-EBCC656227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8686800" cy="762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dirty="0">
                <a:solidFill>
                  <a:schemeClr val="tx2"/>
                </a:solidFill>
              </a:rPr>
              <a:t>Methods – measure</a:t>
            </a:r>
            <a:r>
              <a:rPr lang="en-US" altLang="en-US" b="1" dirty="0" err="1">
                <a:solidFill>
                  <a:schemeClr val="tx2"/>
                </a:solidFill>
              </a:rPr>
              <a:t>ments</a:t>
            </a:r>
            <a:r>
              <a:rPr lang="en-GB" altLang="en-US" b="1" dirty="0">
                <a:solidFill>
                  <a:schemeClr val="tx2"/>
                </a:solidFill>
              </a:rPr>
              <a:t> of carotid IMT</a:t>
            </a:r>
            <a:endParaRPr lang="en-US" altLang="en-US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40221A-1D49-4070-95E4-9D86BB4AC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279" y="1396752"/>
            <a:ext cx="8915400" cy="487236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None/>
            </a:pPr>
            <a:endParaRPr lang="sr-Latn-RS" altLang="en-US" sz="20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altLang="en-US" sz="1600" dirty="0"/>
              <a:t>Three </a:t>
            </a:r>
            <a:r>
              <a:rPr lang="en-GB" altLang="en-US" sz="1600" dirty="0"/>
              <a:t>IMT measurements were performed at all segments providing a </a:t>
            </a:r>
            <a:r>
              <a:rPr lang="en-GB" altLang="en-US" sz="1600" b="1" dirty="0"/>
              <a:t>total of 18 measurements</a:t>
            </a:r>
            <a:r>
              <a:rPr lang="en-GB" altLang="en-US" sz="1600" dirty="0"/>
              <a:t> per person, 9 at each side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</a:pPr>
            <a:endParaRPr lang="en-GB" altLang="en-US" sz="16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GB" altLang="en-US" sz="1600" b="1" dirty="0"/>
              <a:t>Average </a:t>
            </a:r>
            <a:r>
              <a:rPr lang="en-GB" altLang="en-US" sz="1600" dirty="0"/>
              <a:t>mean and average maximal (max) IMT values were calculated at each segment of both carotid arteries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endParaRPr lang="en-GB" altLang="en-US" sz="1600" dirty="0"/>
          </a:p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en-GB" altLang="en-US" sz="1600" dirty="0"/>
              <a:t>According to these method, </a:t>
            </a:r>
            <a:r>
              <a:rPr lang="en-GB" altLang="en-US" sz="1600" b="1" dirty="0">
                <a:solidFill>
                  <a:srgbClr val="FF3300"/>
                </a:solidFill>
              </a:rPr>
              <a:t>6 IMT values </a:t>
            </a:r>
            <a:r>
              <a:rPr lang="en-GB" altLang="en-US" sz="1600" dirty="0"/>
              <a:t>were obtained for all carotid levels</a:t>
            </a:r>
            <a:r>
              <a:rPr lang="sr-Latn-RS" altLang="en-US" sz="1600" dirty="0">
                <a:solidFill>
                  <a:schemeClr val="tx1"/>
                </a:solidFill>
              </a:rPr>
              <a:t>,</a:t>
            </a:r>
            <a:r>
              <a:rPr lang="en-GB" altLang="en-US" sz="1600" dirty="0">
                <a:solidFill>
                  <a:schemeClr val="tx1"/>
                </a:solidFill>
              </a:rPr>
              <a:t> </a:t>
            </a:r>
            <a:r>
              <a:rPr lang="sr-Latn-RS" altLang="en-US" sz="1600" dirty="0">
                <a:solidFill>
                  <a:schemeClr val="tx1"/>
                </a:solidFill>
              </a:rPr>
              <a:t>             </a:t>
            </a:r>
            <a:r>
              <a:rPr lang="en-GB" altLang="en-US" sz="1600" b="1" dirty="0">
                <a:solidFill>
                  <a:srgbClr val="FF3300"/>
                </a:solidFill>
              </a:rPr>
              <a:t>3 mean and 3 max values</a:t>
            </a:r>
            <a:r>
              <a:rPr lang="en-GB" altLang="en-US" sz="1600" dirty="0"/>
              <a:t>.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GB" altLang="en-US" sz="1600" dirty="0"/>
          </a:p>
          <a:p>
            <a:pPr lvl="1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*"/>
            </a:pPr>
            <a:r>
              <a:rPr lang="en-GB" altLang="en-US" dirty="0"/>
              <a:t>Common carotid artery: </a:t>
            </a:r>
            <a:r>
              <a:rPr lang="en-GB" altLang="en-US" b="1" dirty="0" err="1">
                <a:solidFill>
                  <a:srgbClr val="FF3300"/>
                </a:solidFill>
              </a:rPr>
              <a:t>CCA</a:t>
            </a:r>
            <a:r>
              <a:rPr lang="en-GB" altLang="en-US" b="1" baseline="-25000" dirty="0" err="1">
                <a:solidFill>
                  <a:srgbClr val="FF3300"/>
                </a:solidFill>
              </a:rPr>
              <a:t>max</a:t>
            </a:r>
            <a:r>
              <a:rPr lang="en-GB" altLang="en-US" b="1" baseline="-25000" dirty="0">
                <a:solidFill>
                  <a:srgbClr val="FF3300"/>
                </a:solidFill>
              </a:rPr>
              <a:t>;</a:t>
            </a:r>
            <a:r>
              <a:rPr lang="en-GB" altLang="en-US" b="1" dirty="0">
                <a:solidFill>
                  <a:srgbClr val="FF3300"/>
                </a:solidFill>
              </a:rPr>
              <a:t> and </a:t>
            </a:r>
            <a:r>
              <a:rPr lang="en-GB" altLang="en-US" b="1" dirty="0" err="1">
                <a:solidFill>
                  <a:srgbClr val="FF3300"/>
                </a:solidFill>
              </a:rPr>
              <a:t>CCA</a:t>
            </a:r>
            <a:r>
              <a:rPr lang="en-GB" altLang="en-US" b="1" baseline="-25000" dirty="0" err="1">
                <a:solidFill>
                  <a:srgbClr val="FF3300"/>
                </a:solidFill>
              </a:rPr>
              <a:t>mean</a:t>
            </a:r>
            <a:r>
              <a:rPr lang="en-GB" altLang="en-US" dirty="0"/>
              <a:t> </a:t>
            </a:r>
            <a:endParaRPr lang="en-US" altLang="en-US" dirty="0"/>
          </a:p>
          <a:p>
            <a:pPr lvl="1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*"/>
            </a:pPr>
            <a:r>
              <a:rPr lang="en-GB" altLang="en-US" dirty="0"/>
              <a:t>Carotid bifurcation:</a:t>
            </a:r>
            <a:r>
              <a:rPr lang="en-GB" altLang="en-US" baseline="-25000" dirty="0"/>
              <a:t> </a:t>
            </a:r>
            <a:r>
              <a:rPr lang="en-GB" altLang="en-US" b="1" dirty="0" err="1">
                <a:solidFill>
                  <a:srgbClr val="FF3300"/>
                </a:solidFill>
              </a:rPr>
              <a:t>BF</a:t>
            </a:r>
            <a:r>
              <a:rPr lang="en-GB" altLang="en-US" b="1" baseline="-25000" dirty="0" err="1">
                <a:solidFill>
                  <a:srgbClr val="FF3300"/>
                </a:solidFill>
              </a:rPr>
              <a:t>max</a:t>
            </a:r>
            <a:r>
              <a:rPr lang="en-GB" altLang="en-US" b="1" dirty="0">
                <a:solidFill>
                  <a:srgbClr val="FF3300"/>
                </a:solidFill>
              </a:rPr>
              <a:t> and </a:t>
            </a:r>
            <a:r>
              <a:rPr lang="en-GB" altLang="en-US" b="1" dirty="0" err="1">
                <a:solidFill>
                  <a:srgbClr val="FF3300"/>
                </a:solidFill>
              </a:rPr>
              <a:t>BF</a:t>
            </a:r>
            <a:r>
              <a:rPr lang="en-GB" altLang="en-US" b="1" baseline="-25000" dirty="0" err="1">
                <a:solidFill>
                  <a:srgbClr val="FF3300"/>
                </a:solidFill>
              </a:rPr>
              <a:t>mean</a:t>
            </a:r>
            <a:r>
              <a:rPr lang="en-GB" altLang="en-US" b="1" baseline="-25000" dirty="0">
                <a:solidFill>
                  <a:srgbClr val="FF3300"/>
                </a:solidFill>
              </a:rPr>
              <a:t>;</a:t>
            </a:r>
            <a:endParaRPr lang="en-GB" altLang="en-US" b="1" baseline="-25000" dirty="0"/>
          </a:p>
          <a:p>
            <a:pPr lvl="1">
              <a:spcBef>
                <a:spcPct val="20000"/>
              </a:spcBef>
              <a:buClr>
                <a:schemeClr val="tx2"/>
              </a:buClr>
              <a:buFont typeface="Symbol" panose="05050102010706020507" pitchFamily="18" charset="2"/>
              <a:buChar char="*"/>
            </a:pPr>
            <a:r>
              <a:rPr lang="en-GB" altLang="en-US" dirty="0"/>
              <a:t>Internal carotid artery: </a:t>
            </a:r>
            <a:r>
              <a:rPr lang="en-GB" altLang="en-US" b="1" dirty="0" err="1">
                <a:solidFill>
                  <a:srgbClr val="FF3300"/>
                </a:solidFill>
              </a:rPr>
              <a:t>ICA</a:t>
            </a:r>
            <a:r>
              <a:rPr lang="en-GB" altLang="en-US" b="1" baseline="-25000" dirty="0" err="1">
                <a:solidFill>
                  <a:srgbClr val="FF3300"/>
                </a:solidFill>
              </a:rPr>
              <a:t>max</a:t>
            </a:r>
            <a:r>
              <a:rPr lang="en-GB" altLang="en-US" b="1" dirty="0">
                <a:solidFill>
                  <a:srgbClr val="FF3300"/>
                </a:solidFill>
              </a:rPr>
              <a:t> and </a:t>
            </a:r>
            <a:r>
              <a:rPr lang="en-GB" altLang="en-US" b="1" dirty="0" err="1">
                <a:solidFill>
                  <a:srgbClr val="FF3300"/>
                </a:solidFill>
              </a:rPr>
              <a:t>ICA</a:t>
            </a:r>
            <a:r>
              <a:rPr lang="en-GB" altLang="en-US" b="1" baseline="-25000" dirty="0" err="1">
                <a:solidFill>
                  <a:srgbClr val="FF3300"/>
                </a:solidFill>
              </a:rPr>
              <a:t>mean</a:t>
            </a:r>
            <a:endParaRPr lang="en-GB" altLang="en-US" b="1" baseline="-25000" dirty="0">
              <a:solidFill>
                <a:srgbClr val="FF3300"/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</a:pPr>
            <a:endParaRPr lang="en-GB" altLang="en-US" b="1" baseline="-250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GB" altLang="en-US" sz="1600" dirty="0"/>
              <a:t>Atherosclerotic plaque </a:t>
            </a:r>
            <a:r>
              <a:rPr lang="en-US" altLang="en-US" sz="1600" dirty="0"/>
              <a:t>was defined </a:t>
            </a:r>
            <a:r>
              <a:rPr lang="en-GB" altLang="en-US" sz="1600" dirty="0"/>
              <a:t>as IMT&gt;1.5 mm</a:t>
            </a:r>
            <a:endParaRPr lang="sl-SI" altLang="en-US" sz="1600" b="1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4F6D6-3212-4706-8926-62369F320F76}"/>
              </a:ext>
            </a:extLst>
          </p:cNvPr>
          <p:cNvSpPr txBox="1"/>
          <p:nvPr/>
        </p:nvSpPr>
        <p:spPr>
          <a:xfrm>
            <a:off x="772357" y="6519446"/>
            <a:ext cx="675791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dirty="0">
                <a:solidFill>
                  <a:srgbClr val="000000"/>
                </a:solidFill>
                <a:effectLst/>
              </a:rPr>
              <a:t>Stein JH, </a:t>
            </a:r>
            <a:r>
              <a:rPr lang="en-GB" sz="1000" b="0" i="0" dirty="0" err="1">
                <a:solidFill>
                  <a:srgbClr val="000000"/>
                </a:solidFill>
                <a:effectLst/>
              </a:rPr>
              <a:t>Korcarz</a:t>
            </a:r>
            <a:r>
              <a:rPr lang="en-GB" sz="1000" b="0" i="0" dirty="0">
                <a:solidFill>
                  <a:srgbClr val="000000"/>
                </a:solidFill>
                <a:effectLst/>
              </a:rPr>
              <a:t> CE, Hurst RT, </a:t>
            </a:r>
            <a:r>
              <a:rPr lang="en-GB" sz="1000" b="0" i="0" dirty="0" err="1">
                <a:solidFill>
                  <a:srgbClr val="000000"/>
                </a:solidFill>
                <a:effectLst/>
              </a:rPr>
              <a:t>Lonn</a:t>
            </a:r>
            <a:r>
              <a:rPr lang="en-GB" sz="1000" b="0" i="0" dirty="0">
                <a:solidFill>
                  <a:srgbClr val="000000"/>
                </a:solidFill>
                <a:effectLst/>
              </a:rPr>
              <a:t> E, Kendall CB, Mohler ER, et al. American Society of Echocardiography Carotid Intima-Media Thickness Task Force. J Am Soc </a:t>
            </a:r>
            <a:r>
              <a:rPr lang="en-GB" sz="1000" b="0" i="0" dirty="0" err="1">
                <a:solidFill>
                  <a:srgbClr val="000000"/>
                </a:solidFill>
                <a:effectLst/>
              </a:rPr>
              <a:t>Echocardiogr</a:t>
            </a:r>
            <a:r>
              <a:rPr lang="en-GB" sz="1000" b="0" i="0" dirty="0">
                <a:solidFill>
                  <a:srgbClr val="000000"/>
                </a:solidFill>
                <a:effectLst/>
              </a:rPr>
              <a:t>. 2008; 21: 93–111</a:t>
            </a:r>
            <a:r>
              <a:rPr lang="en-GB" sz="1000" dirty="0"/>
              <a:t> 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PlaceholderTitle">
            <a:extLst>
              <a:ext uri="{FF2B5EF4-FFF2-40B4-BE49-F238E27FC236}">
                <a16:creationId xmlns:a16="http://schemas.microsoft.com/office/drawing/2014/main" id="{F1E238EC-8570-4230-AD38-63AD4DFD51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341117" y="402454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Design of the </a:t>
            </a:r>
            <a:r>
              <a:rPr lang="en-GB" altLang="en-US" sz="3200" b="1" dirty="0"/>
              <a:t>study 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D3E2E-8386-4E35-886F-E73D7F36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777" y="1077157"/>
            <a:ext cx="3728319" cy="2703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C7ECA-B2E6-4A8B-910D-63BD45987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777" y="4016822"/>
            <a:ext cx="3728319" cy="27026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25CB96-DD97-4E66-8791-618FB7EDC67F}"/>
              </a:ext>
            </a:extLst>
          </p:cNvPr>
          <p:cNvSpPr txBox="1">
            <a:spLocks/>
          </p:cNvSpPr>
          <p:nvPr/>
        </p:nvSpPr>
        <p:spPr>
          <a:xfrm>
            <a:off x="1426238" y="1815484"/>
            <a:ext cx="5338547" cy="464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</a:t>
            </a:r>
            <a:r>
              <a:rPr lang="en-GB" dirty="0" err="1"/>
              <a:t>insonation</a:t>
            </a:r>
            <a:r>
              <a:rPr lang="en-GB" dirty="0"/>
              <a:t> was performed in 42 non-diabetic, normotensive, female RA patients and 32 matched healthy controls (age 45.3±10.0 vs. 45.2±9.8 years) at common carotid artery to determine the IMT</a:t>
            </a:r>
          </a:p>
          <a:p>
            <a:endParaRPr lang="en-GB" dirty="0"/>
          </a:p>
          <a:p>
            <a:r>
              <a:rPr lang="en-GB" dirty="0"/>
              <a:t>Mean and maximal IMT were calculated from 3 measurements at each site. Clinical work-up included laboratory analyses, determination of the disease activity and evaluation of treatment</a:t>
            </a:r>
          </a:p>
          <a:p>
            <a:endParaRPr lang="en-GB" dirty="0"/>
          </a:p>
          <a:p>
            <a:r>
              <a:rPr lang="en-GB" dirty="0"/>
              <a:t> Von Willebrand factor (</a:t>
            </a:r>
            <a:r>
              <a:rPr lang="en-GB" dirty="0" err="1"/>
              <a:t>vWF</a:t>
            </a:r>
            <a:r>
              <a:rPr lang="en-GB" dirty="0"/>
              <a:t>)  activity was used as </a:t>
            </a:r>
            <a:r>
              <a:rPr lang="en-GB" dirty="0" err="1"/>
              <a:t>rheumathoid</a:t>
            </a:r>
            <a:r>
              <a:rPr lang="en-GB" dirty="0"/>
              <a:t> arthritis confirmation.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96566164-FB30-4521-A1EC-7F038CD5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4" y="402168"/>
            <a:ext cx="8228752" cy="128089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tx2"/>
                </a:solidFill>
              </a:rPr>
              <a:t>Results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1CDF-AC79-40ED-BFB5-9D1E9070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50101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 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RA patients had increased IMT (mm) in comparison with controls (</a:t>
            </a:r>
            <a:r>
              <a:rPr lang="en-US" dirty="0" err="1"/>
              <a:t>IMTmax</a:t>
            </a:r>
            <a:r>
              <a:rPr lang="en-US" dirty="0"/>
              <a:t>: 0.764±0.148 vs. 0.703±0.100, </a:t>
            </a:r>
            <a:r>
              <a:rPr lang="en-US" dirty="0" err="1"/>
              <a:t>IMTmean</a:t>
            </a:r>
            <a:r>
              <a:rPr lang="en-US" dirty="0"/>
              <a:t>: 0.671±0.119 vs. 0.621±0.085.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Parameters associated with IMT in RA patients were: age, body-mass index, smoking, rheumatoid factor concentration, </a:t>
            </a:r>
            <a:r>
              <a:rPr lang="en-US" dirty="0" err="1"/>
              <a:t>eritrocyte</a:t>
            </a:r>
            <a:r>
              <a:rPr lang="en-US" dirty="0"/>
              <a:t> sedimentation rate, and duration of </a:t>
            </a:r>
            <a:r>
              <a:rPr lang="en-US" dirty="0" err="1"/>
              <a:t>methotrexate+chloroquine</a:t>
            </a:r>
            <a:r>
              <a:rPr lang="en-US" dirty="0"/>
              <a:t> therapy (inverse correlation).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Multivariate regression analysis revealed that RA is an independent risk factor for increased IMT.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/>
              <a:t>vWF</a:t>
            </a:r>
            <a:r>
              <a:rPr lang="en-US" dirty="0"/>
              <a:t> activity was significantly higher in participants with subclinical as well as in participants with atherosclerotic plaques</a:t>
            </a:r>
            <a:r>
              <a:rPr lang="sr-Latn-RS"/>
              <a:t> </a:t>
            </a:r>
            <a:r>
              <a:rPr lang="en-US"/>
              <a:t>than </a:t>
            </a:r>
            <a:r>
              <a:rPr lang="en-US" dirty="0"/>
              <a:t>in those without.</a:t>
            </a:r>
            <a:endParaRPr lang="en-US" b="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Factors correlating with IMT in the controls were: age, BMI, total cholesterol, LDL-cholesterol, total/HDL cholesterol, triglycerides and glycaemia.</a:t>
            </a:r>
            <a:r>
              <a:rPr lang="en-US" b="1" dirty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BFB7-4812-437B-B283-B965A40A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620" y="499823"/>
            <a:ext cx="8762260" cy="1280890"/>
          </a:xfrm>
        </p:spPr>
        <p:txBody>
          <a:bodyPr>
            <a:normAutofit/>
          </a:bodyPr>
          <a:lstStyle/>
          <a:p>
            <a:r>
              <a:rPr lang="en-GB" sz="1800" b="1" i="0" dirty="0">
                <a:solidFill>
                  <a:schemeClr val="tx2"/>
                </a:solidFill>
                <a:effectLst/>
              </a:rPr>
              <a:t>Average mean and average max values of IMT of the carotid arteries in patients with RA and healthy controls</a:t>
            </a:r>
            <a:br>
              <a:rPr lang="en-GB" sz="2400" dirty="0">
                <a:solidFill>
                  <a:schemeClr val="tx2"/>
                </a:solidFill>
                <a:latin typeface="+mn-lt"/>
              </a:rPr>
            </a:br>
            <a:endParaRPr lang="en-GB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70B1A5-21E3-4177-8823-74D3B9F97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789" y="2133600"/>
            <a:ext cx="7132247" cy="3778250"/>
          </a:xfrm>
        </p:spPr>
      </p:pic>
    </p:spTree>
    <p:extLst>
      <p:ext uri="{BB962C8B-B14F-4D97-AF65-F5344CB8AC3E}">
        <p14:creationId xmlns:p14="http://schemas.microsoft.com/office/powerpoint/2010/main" val="308137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A621-8996-4553-B87F-93645B77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5" y="399495"/>
            <a:ext cx="9055222" cy="1968855"/>
          </a:xfrm>
        </p:spPr>
        <p:txBody>
          <a:bodyPr>
            <a:normAutofit fontScale="90000"/>
          </a:bodyPr>
          <a:lstStyle/>
          <a:p>
            <a:r>
              <a:rPr lang="sr-Latn-RS" sz="2700" b="1" i="0" dirty="0">
                <a:solidFill>
                  <a:schemeClr val="tx2"/>
                </a:solidFill>
                <a:effectLst/>
              </a:rPr>
              <a:t>RESULTS</a:t>
            </a:r>
            <a:br>
              <a:rPr lang="sr-Latn-RS" sz="1800" b="0" i="0" dirty="0">
                <a:solidFill>
                  <a:srgbClr val="002060"/>
                </a:solidFill>
                <a:effectLst/>
              </a:rPr>
            </a:br>
            <a:br>
              <a:rPr lang="sr-Latn-RS" sz="1800" b="0" i="0" dirty="0">
                <a:solidFill>
                  <a:srgbClr val="000000"/>
                </a:solidFill>
                <a:effectLst/>
              </a:rPr>
            </a:br>
            <a:r>
              <a:rPr lang="en-GB" sz="1800" b="1" i="0" dirty="0">
                <a:solidFill>
                  <a:schemeClr val="tx2"/>
                </a:solidFill>
                <a:effectLst/>
                <a:latin typeface="+mn-lt"/>
              </a:rPr>
              <a:t>Univariate and multivariate logistic regression analysis of association between traditional or RA related cardiovascular risk factors with</a:t>
            </a:r>
            <a:r>
              <a:rPr lang="sr-Latn-RS" sz="1800" b="1" i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en-GB" sz="1800" b="1" i="0" dirty="0">
                <a:solidFill>
                  <a:schemeClr val="tx2"/>
                </a:solidFill>
                <a:effectLst/>
                <a:latin typeface="+mn-lt"/>
              </a:rPr>
              <a:t>the presence of subclinical atherosclerosis (mean IMT+2SD of the controls) or atherosclerotic plaque (IMT&gt;1.5 mm) in the entire study group and</a:t>
            </a:r>
            <a:r>
              <a:rPr lang="sr-Latn-RS" sz="1800" b="1" i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en-GB" sz="1800" b="1" i="0" dirty="0">
                <a:solidFill>
                  <a:schemeClr val="tx2"/>
                </a:solidFill>
                <a:effectLst/>
                <a:latin typeface="+mn-lt"/>
              </a:rPr>
              <a:t>patients with </a:t>
            </a:r>
            <a:r>
              <a:rPr lang="en-GB" sz="1800" b="1" i="0" dirty="0" err="1">
                <a:solidFill>
                  <a:schemeClr val="tx2"/>
                </a:solidFill>
                <a:effectLst/>
                <a:latin typeface="+mn-lt"/>
              </a:rPr>
              <a:t>rheumato</a:t>
            </a:r>
            <a:r>
              <a:rPr lang="en-GB" sz="1800" b="1" i="0" dirty="0">
                <a:solidFill>
                  <a:schemeClr val="tx2"/>
                </a:solidFill>
                <a:effectLst/>
                <a:latin typeface="+mn-lt"/>
              </a:rPr>
              <a:t> arthritis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FD0C3-1F07-4853-A40E-3A62FB645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2368350"/>
            <a:ext cx="12005569" cy="44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6326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{9CFAE222-B026-4684-A67E-2B69B4DCFC49}tf02892315</Template>
  <TotalTime>606</TotalTime>
  <Words>774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Times New Roman</vt:lpstr>
      <vt:lpstr>Wingdings 3</vt:lpstr>
      <vt:lpstr>Wisp</vt:lpstr>
      <vt:lpstr>Evaluation of carotid intima-media thickness in systemic rheumatic disease patients</vt:lpstr>
      <vt:lpstr>PowerPoint Presentation</vt:lpstr>
      <vt:lpstr>PowerPoint Presentation</vt:lpstr>
      <vt:lpstr>Methods – measurements of carotid IMT</vt:lpstr>
      <vt:lpstr>Methods – measurements of carotid IMT</vt:lpstr>
      <vt:lpstr>PowerPoint Presentation</vt:lpstr>
      <vt:lpstr>Results</vt:lpstr>
      <vt:lpstr>Average mean and average max values of IMT of the carotid arteries in patients with RA and healthy controls </vt:lpstr>
      <vt:lpstr>RESULTS  Univariate and multivariate logistic regression analysis of association between traditional or RA related cardiovascular risk factors with the presence of subclinical atherosclerosis (mean IMT+2SD of the controls) or atherosclerotic plaque (IMT&gt;1.5 mm) in the entire study group and patients with rheumato arthritis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 u reumatskim bolestima</dc:title>
  <dc:creator>Pasovski</dc:creator>
  <cp:lastModifiedBy>Viktor Pasovski</cp:lastModifiedBy>
  <cp:revision>21</cp:revision>
  <dcterms:created xsi:type="dcterms:W3CDTF">2020-03-10T16:52:56Z</dcterms:created>
  <dcterms:modified xsi:type="dcterms:W3CDTF">2021-10-14T18:39:44Z</dcterms:modified>
</cp:coreProperties>
</file>